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7220-9B32-4194-8A2F-9F5C5047F10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3DCD6-5AFB-4557-B4B7-A75C65B18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7220-9B32-4194-8A2F-9F5C5047F10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3DCD6-5AFB-4557-B4B7-A75C65B18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7220-9B32-4194-8A2F-9F5C5047F10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3DCD6-5AFB-4557-B4B7-A75C65B18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7220-9B32-4194-8A2F-9F5C5047F10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3DCD6-5AFB-4557-B4B7-A75C65B18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7220-9B32-4194-8A2F-9F5C5047F10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3DCD6-5AFB-4557-B4B7-A75C65B18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7220-9B32-4194-8A2F-9F5C5047F10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3DCD6-5AFB-4557-B4B7-A75C65B18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7220-9B32-4194-8A2F-9F5C5047F10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3DCD6-5AFB-4557-B4B7-A75C65B18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7220-9B32-4194-8A2F-9F5C5047F10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3DCD6-5AFB-4557-B4B7-A75C65B18F8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7220-9B32-4194-8A2F-9F5C5047F10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F3DCD6-5AFB-4557-B4B7-A75C65B18F8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7220-9B32-4194-8A2F-9F5C5047F10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3DCD6-5AFB-4557-B4B7-A75C65B18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7220-9B32-4194-8A2F-9F5C5047F103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3DCD6-5AFB-4557-B4B7-A75C65B18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F3DCD6-5AFB-4557-B4B7-A75C65B18F8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9E77220-9B32-4194-8A2F-9F5C5047F103}" type="datetimeFigureOut">
              <a:rPr lang="en-US" smtClean="0"/>
              <a:t>3/10/2019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laxyoaHOP1c" TargetMode="External"/><Relationship Id="rId2" Type="http://schemas.openxmlformats.org/officeDocument/2006/relationships/hyperlink" Target="http://www.youtube.com/watch?v=hdCbuF8_1p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atista.com/statistics/252064/us-infant-mortality-rate-by-ethnicity-2011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m9QndNXcnCU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_0EYXx9iI64&amp;feature=relate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Newborn Baby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8288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>
                <a:hlinkClick r:id="rId2"/>
              </a:rPr>
              <a:t>http://www.youtube.com/watch?v=hdCbuF8_1p8</a:t>
            </a:r>
            <a:endParaRPr lang="en-US" dirty="0"/>
          </a:p>
          <a:p>
            <a:r>
              <a:rPr lang="en-US" dirty="0">
                <a:hlinkClick r:id="rId3"/>
              </a:rPr>
              <a:t>http://www.youtube.com/watch?v=laxyoaHOP1c</a:t>
            </a:r>
            <a:r>
              <a:rPr lang="en-US" dirty="0"/>
              <a:t> (twins)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860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/>
              <a:t>Define infant mortality and the infant mortality index.</a:t>
            </a:r>
          </a:p>
          <a:p>
            <a:pPr marL="571500" indent="-457200">
              <a:buFont typeface="+mj-lt"/>
              <a:buAutoNum type="arabicPeriod"/>
            </a:pPr>
            <a:endParaRPr lang="en-US" dirty="0"/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What are the purpose of reflexes?</a:t>
            </a:r>
          </a:p>
          <a:p>
            <a:pPr marL="571500" indent="-457200">
              <a:buFont typeface="+mj-lt"/>
              <a:buAutoNum type="arabicPeriod"/>
            </a:pPr>
            <a:endParaRPr lang="en-US" dirty="0"/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What are states of </a:t>
            </a:r>
            <a:r>
              <a:rPr lang="en-US" dirty="0">
                <a:solidFill>
                  <a:srgbClr val="2F2B20"/>
                </a:solidFill>
              </a:rPr>
              <a:t>infant </a:t>
            </a:r>
            <a:r>
              <a:rPr lang="en-US" dirty="0"/>
              <a:t>arousal?</a:t>
            </a:r>
          </a:p>
          <a:p>
            <a:pPr marL="571500" indent="-457200">
              <a:buFont typeface="+mj-lt"/>
              <a:buAutoNum type="arabicPeriod"/>
            </a:pPr>
            <a:endParaRPr lang="en-US" dirty="0"/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Characterize infant sleep.</a:t>
            </a:r>
          </a:p>
          <a:p>
            <a:pPr marL="571500" indent="-457200">
              <a:buFont typeface="+mj-lt"/>
              <a:buAutoNum type="arabicPeriod"/>
            </a:pPr>
            <a:endParaRPr lang="en-US" dirty="0"/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Characterize infant crying.</a:t>
            </a:r>
          </a:p>
          <a:p>
            <a:pPr marL="571500" indent="-457200">
              <a:buFont typeface="+mj-lt"/>
              <a:buAutoNum type="arabicPeriod"/>
            </a:pPr>
            <a:endParaRPr lang="en-US" dirty="0"/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What is SIDS?</a:t>
            </a:r>
          </a:p>
          <a:p>
            <a:pPr marL="5715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393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620000" cy="1143000"/>
          </a:xfrm>
        </p:spPr>
        <p:txBody>
          <a:bodyPr/>
          <a:lstStyle/>
          <a:p>
            <a:r>
              <a:rPr lang="en-US" dirty="0"/>
              <a:t>Infant Mortality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7620000" cy="6019800"/>
          </a:xfrm>
        </p:spPr>
        <p:txBody>
          <a:bodyPr/>
          <a:lstStyle/>
          <a:p>
            <a:r>
              <a:rPr lang="en-US" dirty="0"/>
              <a:t>Infant Mortality- the number of deaths in the first year of life per 1,000 live births</a:t>
            </a:r>
          </a:p>
          <a:p>
            <a:endParaRPr lang="en-US" dirty="0"/>
          </a:p>
          <a:p>
            <a:r>
              <a:rPr lang="en-US" dirty="0"/>
              <a:t>Infant Mortality Index- index used around the world to assess the overall health of a nation’s children</a:t>
            </a:r>
          </a:p>
          <a:p>
            <a:endParaRPr lang="en-US" dirty="0"/>
          </a:p>
          <a:p>
            <a:r>
              <a:rPr lang="en-US" dirty="0"/>
              <a:t>U.S. Infant Mortality Rate- 5.9 infant deaths per 1,000 births (2017)</a:t>
            </a:r>
          </a:p>
          <a:p>
            <a:pPr lvl="1"/>
            <a:r>
              <a:rPr lang="en-US" dirty="0"/>
              <a:t>Despite our advanced health-care technology, we rank poorly compared to European countries; 7</a:t>
            </a:r>
            <a:r>
              <a:rPr lang="en-US" baseline="30000" dirty="0"/>
              <a:t>th</a:t>
            </a:r>
            <a:r>
              <a:rPr lang="en-US" dirty="0"/>
              <a:t> in 1950 to 26</a:t>
            </a:r>
            <a:r>
              <a:rPr lang="en-US" baseline="30000" dirty="0"/>
              <a:t>th</a:t>
            </a:r>
            <a:r>
              <a:rPr lang="en-US" dirty="0"/>
              <a:t> in 2010</a:t>
            </a:r>
          </a:p>
          <a:p>
            <a:pPr lvl="1"/>
            <a:r>
              <a:rPr lang="en-US" dirty="0"/>
              <a:t>America’s ethnic poor are at greatest risk for infant death</a:t>
            </a:r>
          </a:p>
          <a:p>
            <a:pPr lvl="1"/>
            <a:r>
              <a:rPr lang="en-US" dirty="0"/>
              <a:t>(poor infants are 2x as likely to die in the first year of life)</a:t>
            </a:r>
          </a:p>
          <a:p>
            <a:pPr lvl="1"/>
            <a:r>
              <a:rPr lang="en-US" dirty="0"/>
              <a:t>US by State:  </a:t>
            </a:r>
            <a:r>
              <a:rPr lang="en-US" dirty="0">
                <a:hlinkClick r:id="rId2"/>
              </a:rPr>
              <a:t>https://www.statista.com/statistics/252064/us-infant-mortality-rate-by-ethnicity-2011/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559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KB03F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6934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17814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620000" cy="1143000"/>
          </a:xfrm>
        </p:spPr>
        <p:txBody>
          <a:bodyPr/>
          <a:lstStyle/>
          <a:p>
            <a:r>
              <a:rPr lang="en-US" dirty="0"/>
              <a:t>Neonatal Mortality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7772400" cy="5943600"/>
          </a:xfrm>
        </p:spPr>
        <p:txBody>
          <a:bodyPr/>
          <a:lstStyle/>
          <a:p>
            <a:r>
              <a:rPr lang="en-US" dirty="0"/>
              <a:t>Neonatal mortality- rate of death within the first month of life</a:t>
            </a:r>
          </a:p>
          <a:p>
            <a:pPr lvl="1"/>
            <a:r>
              <a:rPr lang="en-US" dirty="0"/>
              <a:t>Accounts for 67% of U.S. infant death rate</a:t>
            </a:r>
          </a:p>
          <a:p>
            <a:endParaRPr lang="en-US" dirty="0"/>
          </a:p>
          <a:p>
            <a:r>
              <a:rPr lang="en-US" dirty="0"/>
              <a:t>Serious Physical Defects- cannot be prevented &amp; occurs proportionately across ethnicities and SES</a:t>
            </a:r>
          </a:p>
          <a:p>
            <a:endParaRPr lang="en-US" dirty="0"/>
          </a:p>
          <a:p>
            <a:r>
              <a:rPr lang="en-US" dirty="0"/>
              <a:t>Low-Birth Weight- largely preventable &amp; more likely to occur to ethnic-minority families living in poverty</a:t>
            </a:r>
          </a:p>
          <a:p>
            <a:endParaRPr lang="en-US" dirty="0"/>
          </a:p>
          <a:p>
            <a:r>
              <a:rPr lang="en-US" dirty="0"/>
              <a:t>What Gives?</a:t>
            </a:r>
          </a:p>
          <a:p>
            <a:pPr lvl="1"/>
            <a:r>
              <a:rPr lang="en-US" dirty="0"/>
              <a:t>Widespread poverty and weak health-care programs for mothers and young children are responsible for these trends</a:t>
            </a:r>
          </a:p>
          <a:p>
            <a:pPr lvl="1"/>
            <a:r>
              <a:rPr lang="en-US" dirty="0"/>
              <a:t>Each country that out ranks us provides its citizens with government-sponsored health-care benefits</a:t>
            </a:r>
          </a:p>
          <a:p>
            <a:pPr lvl="2"/>
            <a:r>
              <a:rPr lang="en-US" dirty="0"/>
              <a:t>Mothers have access to nutrition, high-quality medical care, social &amp; emotional support that promote parenting</a:t>
            </a:r>
          </a:p>
        </p:txBody>
      </p:sp>
    </p:spTree>
    <p:extLst>
      <p:ext uri="{BB962C8B-B14F-4D97-AF65-F5344CB8AC3E}">
        <p14:creationId xmlns:p14="http://schemas.microsoft.com/office/powerpoint/2010/main" val="3058082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620000" cy="1143000"/>
          </a:xfrm>
        </p:spPr>
        <p:txBody>
          <a:bodyPr/>
          <a:lstStyle/>
          <a:p>
            <a:r>
              <a:rPr lang="en-US" dirty="0"/>
              <a:t>Newborn Reflexes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7772400" cy="5943600"/>
          </a:xfrm>
        </p:spPr>
        <p:txBody>
          <a:bodyPr/>
          <a:lstStyle/>
          <a:p>
            <a:r>
              <a:rPr lang="en-US" dirty="0"/>
              <a:t>Reflex- inborn, automatic response to a particular form of stimulation</a:t>
            </a:r>
          </a:p>
          <a:p>
            <a:pPr lvl="1"/>
            <a:r>
              <a:rPr lang="en-US" dirty="0"/>
              <a:t>Form the basis of complex behavior</a:t>
            </a:r>
          </a:p>
          <a:p>
            <a:pPr lvl="1"/>
            <a:r>
              <a:rPr lang="en-US" dirty="0"/>
              <a:t>Help parent-child interact and bond</a:t>
            </a:r>
          </a:p>
          <a:p>
            <a:pPr lvl="1"/>
            <a:endParaRPr lang="en-US" dirty="0"/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Moro Reflex- arch back, extend arms outward, then inward</a:t>
            </a:r>
          </a:p>
          <a:p>
            <a:pPr lvl="1"/>
            <a:r>
              <a:rPr lang="en-US" dirty="0"/>
              <a:t>Rooting Reflex- helps baby find nipple (pacifier)</a:t>
            </a:r>
          </a:p>
          <a:p>
            <a:pPr lvl="1"/>
            <a:r>
              <a:rPr lang="en-US" dirty="0"/>
              <a:t>Palmer Grasp Reflex- encourages parents to respond lovingly</a:t>
            </a:r>
          </a:p>
          <a:p>
            <a:pPr lvl="1"/>
            <a:endParaRPr lang="en-US" dirty="0"/>
          </a:p>
          <a:p>
            <a:r>
              <a:rPr lang="en-US" dirty="0"/>
              <a:t>Most reflexes disappear during first six months due to gradual increase in control over behavior (as cortex develops)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322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620000" cy="1143000"/>
          </a:xfrm>
        </p:spPr>
        <p:txBody>
          <a:bodyPr/>
          <a:lstStyle/>
          <a:p>
            <a:r>
              <a:rPr lang="en-US" dirty="0"/>
              <a:t>Newborn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7848600" cy="533400"/>
          </a:xfrm>
        </p:spPr>
        <p:txBody>
          <a:bodyPr/>
          <a:lstStyle/>
          <a:p>
            <a:r>
              <a:rPr lang="en-US" dirty="0"/>
              <a:t>State of arousal- degrees of sleep and wakefulness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062973"/>
              </p:ext>
            </p:extLst>
          </p:nvPr>
        </p:nvGraphicFramePr>
        <p:xfrm>
          <a:off x="304800" y="1524000"/>
          <a:ext cx="7696200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r>
                        <a:rPr lang="en-US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Duration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r>
                        <a:rPr lang="en-US" dirty="0"/>
                        <a:t>Regular</a:t>
                      </a:r>
                      <a:r>
                        <a:rPr lang="en-US" baseline="0" dirty="0"/>
                        <a:t> Sleep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Full rest, little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8-9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r>
                        <a:rPr lang="en-US" dirty="0"/>
                        <a:t>Irregular Sleep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Gentle limb movements</a:t>
                      </a:r>
                    </a:p>
                    <a:p>
                      <a:r>
                        <a:rPr lang="en-US" dirty="0"/>
                        <a:t>Stirring</a:t>
                      </a:r>
                      <a:r>
                        <a:rPr lang="en-US" baseline="0" dirty="0"/>
                        <a:t>, facial grimacing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8-9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r>
                        <a:rPr lang="en-US" dirty="0"/>
                        <a:t>Drowsiness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Falling asleep</a:t>
                      </a:r>
                    </a:p>
                    <a:p>
                      <a:r>
                        <a:rPr lang="en-US" dirty="0"/>
                        <a:t>Waking 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r>
                        <a:rPr lang="en-US" dirty="0"/>
                        <a:t>Quiet</a:t>
                      </a:r>
                      <a:r>
                        <a:rPr lang="en-US" baseline="0" dirty="0"/>
                        <a:t> Alertness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Body</a:t>
                      </a:r>
                      <a:r>
                        <a:rPr lang="en-US" baseline="0" dirty="0"/>
                        <a:t> inactive</a:t>
                      </a:r>
                    </a:p>
                    <a:p>
                      <a:r>
                        <a:rPr lang="en-US" baseline="0" dirty="0"/>
                        <a:t>Open eyes, attentive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2-3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r>
                        <a:rPr lang="en-US" dirty="0"/>
                        <a:t>Waking Activity </a:t>
                      </a:r>
                    </a:p>
                    <a:p>
                      <a:r>
                        <a:rPr lang="en-US" dirty="0"/>
                        <a:t>Crying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Bursts of uncoordinated</a:t>
                      </a:r>
                      <a:r>
                        <a:rPr lang="en-US" baseline="0" dirty="0"/>
                        <a:t> body activity, crying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1-4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9399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620000" cy="1143000"/>
          </a:xfrm>
        </p:spPr>
        <p:txBody>
          <a:bodyPr/>
          <a:lstStyle/>
          <a:p>
            <a:r>
              <a:rPr lang="en-US" dirty="0"/>
              <a:t>Sleep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7620000" cy="5638800"/>
          </a:xfrm>
        </p:spPr>
        <p:txBody>
          <a:bodyPr/>
          <a:lstStyle/>
          <a:p>
            <a:r>
              <a:rPr lang="en-US" dirty="0"/>
              <a:t>Regular Sleep- NREM</a:t>
            </a:r>
          </a:p>
          <a:p>
            <a:pPr lvl="1"/>
            <a:r>
              <a:rPr lang="en-US" dirty="0"/>
              <a:t>Body is motionless</a:t>
            </a:r>
          </a:p>
          <a:p>
            <a:pPr lvl="1"/>
            <a:r>
              <a:rPr lang="en-US" dirty="0"/>
              <a:t>Heart rate, breathing, brain wave activity slow &amp; even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Irregular Sleep- REM </a:t>
            </a:r>
          </a:p>
          <a:p>
            <a:pPr lvl="1"/>
            <a:r>
              <a:rPr lang="en-US" dirty="0"/>
              <a:t>Brainwave activity is similar to awake state</a:t>
            </a:r>
          </a:p>
          <a:p>
            <a:pPr lvl="1"/>
            <a:r>
              <a:rPr lang="en-US" dirty="0"/>
              <a:t>Eye darting</a:t>
            </a:r>
          </a:p>
          <a:p>
            <a:pPr lvl="1"/>
            <a:r>
              <a:rPr lang="en-US" dirty="0"/>
              <a:t>Slight body movement</a:t>
            </a:r>
          </a:p>
          <a:p>
            <a:pPr lvl="1"/>
            <a:r>
              <a:rPr lang="en-US" dirty="0"/>
              <a:t>Heart rate, breathing, blood pressure uneven</a:t>
            </a:r>
          </a:p>
          <a:p>
            <a:pPr lvl="1"/>
            <a:r>
              <a:rPr lang="en-US" dirty="0"/>
              <a:t>Most REM sleep of the lifespan</a:t>
            </a:r>
          </a:p>
        </p:txBody>
      </p:sp>
    </p:spTree>
    <p:extLst>
      <p:ext uri="{BB962C8B-B14F-4D97-AF65-F5344CB8AC3E}">
        <p14:creationId xmlns:p14="http://schemas.microsoft.com/office/powerpoint/2010/main" val="3932502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620000" cy="1143000"/>
          </a:xfrm>
        </p:spPr>
        <p:txBody>
          <a:bodyPr/>
          <a:lstStyle/>
          <a:p>
            <a:r>
              <a:rPr lang="en-US" dirty="0"/>
              <a:t>Crying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7620000" cy="5638800"/>
          </a:xfrm>
        </p:spPr>
        <p:txBody>
          <a:bodyPr/>
          <a:lstStyle/>
          <a:p>
            <a:r>
              <a:rPr lang="en-US" dirty="0"/>
              <a:t>Crying is the first way babies communicate</a:t>
            </a:r>
          </a:p>
          <a:p>
            <a:pPr lvl="1"/>
            <a:r>
              <a:rPr lang="en-US" dirty="0"/>
              <a:t>Food, comfort, stimulation</a:t>
            </a:r>
          </a:p>
          <a:p>
            <a:pPr lvl="1"/>
            <a:r>
              <a:rPr lang="en-US" dirty="0"/>
              <a:t>Ranges from whimper to full-out distress</a:t>
            </a:r>
          </a:p>
          <a:p>
            <a:pPr lvl="1"/>
            <a:r>
              <a:rPr lang="en-US" dirty="0"/>
              <a:t>Parents learn the different crying behavior</a:t>
            </a:r>
          </a:p>
          <a:p>
            <a:pPr lvl="1"/>
            <a:endParaRPr lang="en-US" dirty="0"/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Young infants mostly cry because of physical needs:</a:t>
            </a:r>
          </a:p>
          <a:p>
            <a:pPr lvl="2"/>
            <a:r>
              <a:rPr lang="en-US" dirty="0"/>
              <a:t>Mostly hunger</a:t>
            </a:r>
          </a:p>
          <a:p>
            <a:pPr lvl="2"/>
            <a:r>
              <a:rPr lang="en-US" dirty="0"/>
              <a:t>Temperature change</a:t>
            </a:r>
          </a:p>
          <a:p>
            <a:pPr lvl="2"/>
            <a:r>
              <a:rPr lang="en-US" dirty="0"/>
              <a:t>Sudden noise</a:t>
            </a:r>
          </a:p>
          <a:p>
            <a:pPr lvl="2"/>
            <a:r>
              <a:rPr lang="en-US" dirty="0"/>
              <a:t>Another baby crying</a:t>
            </a:r>
          </a:p>
          <a:p>
            <a:pPr lvl="2"/>
            <a:r>
              <a:rPr lang="en-US" dirty="0"/>
              <a:t>(peaks at 6 weeks)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938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620000" cy="1143000"/>
          </a:xfrm>
        </p:spPr>
        <p:txBody>
          <a:bodyPr/>
          <a:lstStyle/>
          <a:p>
            <a:r>
              <a:rPr lang="en-US" dirty="0"/>
              <a:t>Crying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7620000" cy="5638800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How to sooth crying?</a:t>
            </a:r>
          </a:p>
          <a:p>
            <a:r>
              <a:rPr lang="en-US" dirty="0"/>
              <a:t>When feeding &amp; diaper changing doesn’t work:</a:t>
            </a:r>
          </a:p>
          <a:p>
            <a:pPr lvl="1"/>
            <a:r>
              <a:rPr lang="en-US" dirty="0"/>
              <a:t>Lifting baby to shoulder, rocking, walking, driving</a:t>
            </a:r>
          </a:p>
          <a:p>
            <a:pPr lvl="1"/>
            <a:r>
              <a:rPr lang="en-US" dirty="0"/>
              <a:t>Swaddling </a:t>
            </a:r>
          </a:p>
          <a:p>
            <a:pPr lvl="1"/>
            <a:endParaRPr lang="en-US" dirty="0"/>
          </a:p>
          <a:p>
            <a:pPr marL="114300" indent="0">
              <a:buNone/>
            </a:pPr>
            <a:r>
              <a:rPr lang="en-US" dirty="0"/>
              <a:t>Abnormal Crying</a:t>
            </a:r>
          </a:p>
          <a:p>
            <a:r>
              <a:rPr lang="en-US" dirty="0"/>
              <a:t>Crying is a clue to central nervous system</a:t>
            </a:r>
          </a:p>
          <a:p>
            <a:r>
              <a:rPr lang="en-US" dirty="0"/>
              <a:t>Babies with prenatal or birth complication have shrill-piercing-short cry</a:t>
            </a:r>
          </a:p>
          <a:p>
            <a:r>
              <a:rPr lang="en-US" dirty="0"/>
              <a:t>Colic- persistent crying, strong reactions to stimuli</a:t>
            </a:r>
          </a:p>
          <a:p>
            <a:pPr lvl="1"/>
            <a:r>
              <a:rPr lang="en-US" dirty="0"/>
              <a:t>The cause is unknown</a:t>
            </a:r>
          </a:p>
          <a:p>
            <a:pPr lvl="1"/>
            <a:r>
              <a:rPr lang="en-US" dirty="0"/>
              <a:t>Subsides between 3-6 months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966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7620000" cy="1143000"/>
          </a:xfrm>
        </p:spPr>
        <p:txBody>
          <a:bodyPr/>
          <a:lstStyle/>
          <a:p>
            <a:r>
              <a:rPr lang="en-US" dirty="0"/>
              <a:t>Crying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7620000" cy="5638800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Parental Response </a:t>
            </a:r>
          </a:p>
          <a:p>
            <a:r>
              <a:rPr lang="en-US" dirty="0"/>
              <a:t>Most respond with extra care and attention</a:t>
            </a:r>
          </a:p>
          <a:p>
            <a:r>
              <a:rPr lang="en-US" dirty="0"/>
              <a:t>Can be source of frustration</a:t>
            </a:r>
          </a:p>
          <a:p>
            <a:r>
              <a:rPr lang="en-US" dirty="0"/>
              <a:t>Ill babies are more likely to be abused by highly stressed parents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966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dirty="0"/>
              <a:t>SIDS: Sudden Infant Death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81600"/>
          </a:xfrm>
        </p:spPr>
        <p:txBody>
          <a:bodyPr/>
          <a:lstStyle/>
          <a:p>
            <a:r>
              <a:rPr lang="en-US" dirty="0"/>
              <a:t>SIDS- unexpected and unexplained death, usually during the night, of an infant under age 1</a:t>
            </a:r>
          </a:p>
          <a:p>
            <a:endParaRPr lang="en-US" dirty="0"/>
          </a:p>
          <a:p>
            <a:r>
              <a:rPr lang="en-US" dirty="0"/>
              <a:t>Leading cause of death of infant mortality</a:t>
            </a:r>
          </a:p>
          <a:p>
            <a:endParaRPr lang="en-US" dirty="0"/>
          </a:p>
          <a:p>
            <a:r>
              <a:rPr lang="en-US" dirty="0"/>
              <a:t>Precise cause is unknown but is related to problems from the beginning:</a:t>
            </a:r>
          </a:p>
          <a:p>
            <a:pPr lvl="1"/>
            <a:r>
              <a:rPr lang="en-US" dirty="0"/>
              <a:t>Prematurity, low-birth weight, low </a:t>
            </a:r>
            <a:r>
              <a:rPr lang="en-US" dirty="0" err="1"/>
              <a:t>apgar</a:t>
            </a:r>
            <a:r>
              <a:rPr lang="en-US" dirty="0"/>
              <a:t> scores, limp muscle tone</a:t>
            </a:r>
          </a:p>
          <a:p>
            <a:pPr lvl="1"/>
            <a:r>
              <a:rPr lang="en-US" dirty="0"/>
              <a:t>Abnormal heart rate, respiration, and disturbances of sleep</a:t>
            </a:r>
          </a:p>
          <a:p>
            <a:pPr lvl="1"/>
            <a:r>
              <a:rPr lang="en-US" dirty="0"/>
              <a:t>At time of death infants usually have a mild respiratory infection</a:t>
            </a:r>
          </a:p>
          <a:p>
            <a:pPr lvl="1"/>
            <a:endParaRPr lang="en-US" dirty="0"/>
          </a:p>
          <a:p>
            <a:r>
              <a:rPr lang="en-US" dirty="0"/>
              <a:t>Hypothesis: impaired brain functioning these infants from learning how to respond when their survival is threatened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849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3105835"/>
            <a:ext cx="5943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http://www.youtube.com/watch?v=m9QndNXcnCU</a:t>
            </a:r>
            <a:r>
              <a:rPr lang="en-US" dirty="0"/>
              <a:t> (24 hours with a newborn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53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Physical Development</a:t>
            </a:r>
            <a:br>
              <a:rPr lang="en-US" dirty="0"/>
            </a:br>
            <a:r>
              <a:rPr lang="en-US" dirty="0"/>
              <a:t>Infancy &amp; Toddlerhood</a:t>
            </a:r>
          </a:p>
        </p:txBody>
      </p:sp>
    </p:spTree>
    <p:extLst>
      <p:ext uri="{BB962C8B-B14F-4D97-AF65-F5344CB8AC3E}">
        <p14:creationId xmlns:p14="http://schemas.microsoft.com/office/powerpoint/2010/main" val="1118894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0937"/>
            <a:ext cx="8229600" cy="1143000"/>
          </a:xfrm>
        </p:spPr>
        <p:txBody>
          <a:bodyPr/>
          <a:lstStyle/>
          <a:p>
            <a:r>
              <a:rPr lang="en-US" dirty="0"/>
              <a:t>Learning Goals: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575"/>
            <a:ext cx="8229600" cy="561776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Depict body growth during infancy-toddlerhood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Depict brain development</a:t>
            </a:r>
          </a:p>
          <a:p>
            <a:pPr marL="914400" lvl="1" indent="-514350"/>
            <a:r>
              <a:rPr lang="en-US" dirty="0"/>
              <a:t>Neurons, cortex, synaptic pruning</a:t>
            </a:r>
          </a:p>
          <a:p>
            <a:pPr marL="914400" lvl="1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are sensitive periods?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proper infant-toddler stimulation?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914400" lvl="1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935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0937"/>
            <a:ext cx="8229600" cy="1143000"/>
          </a:xfrm>
        </p:spPr>
        <p:txBody>
          <a:bodyPr/>
          <a:lstStyle/>
          <a:p>
            <a:r>
              <a:rPr lang="en-US" dirty="0"/>
              <a:t>Body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575"/>
            <a:ext cx="8229600" cy="5617764"/>
          </a:xfrm>
        </p:spPr>
        <p:txBody>
          <a:bodyPr>
            <a:normAutofit/>
          </a:bodyPr>
          <a:lstStyle/>
          <a:p>
            <a:r>
              <a:rPr lang="en-US" sz="2800" dirty="0"/>
              <a:t>Body Size</a:t>
            </a:r>
          </a:p>
          <a:p>
            <a:pPr lvl="1"/>
            <a:r>
              <a:rPr lang="en-US" sz="2400" dirty="0"/>
              <a:t>By 5 months weight doubles</a:t>
            </a:r>
          </a:p>
          <a:p>
            <a:pPr lvl="1"/>
            <a:r>
              <a:rPr lang="en-US" sz="2400" dirty="0"/>
              <a:t>By year 1 weight has tripled</a:t>
            </a:r>
          </a:p>
          <a:p>
            <a:pPr lvl="1"/>
            <a:r>
              <a:rPr lang="en-US" sz="2400" dirty="0"/>
              <a:t>By year 2 weight has quadrupled</a:t>
            </a:r>
          </a:p>
          <a:p>
            <a:pPr lvl="1"/>
            <a:endParaRPr lang="en-US" sz="2400" dirty="0"/>
          </a:p>
          <a:p>
            <a:r>
              <a:rPr lang="en-US" dirty="0"/>
              <a:t>Early rise in body fat (babies get plump) to regulate temperature</a:t>
            </a:r>
          </a:p>
          <a:p>
            <a:pPr lvl="1"/>
            <a:r>
              <a:rPr lang="en-US" dirty="0"/>
              <a:t>Peaks at 9 months</a:t>
            </a:r>
          </a:p>
          <a:p>
            <a:pPr lvl="1"/>
            <a:endParaRPr lang="en-US" dirty="0"/>
          </a:p>
          <a:p>
            <a:r>
              <a:rPr lang="en-US" dirty="0"/>
              <a:t>By toddlerhood slim down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0261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0937"/>
            <a:ext cx="8229600" cy="1143000"/>
          </a:xfrm>
        </p:spPr>
        <p:txBody>
          <a:bodyPr/>
          <a:lstStyle/>
          <a:p>
            <a:r>
              <a:rPr lang="en-US" dirty="0"/>
              <a:t>Body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575"/>
            <a:ext cx="8229600" cy="5617764"/>
          </a:xfrm>
        </p:spPr>
        <p:txBody>
          <a:bodyPr>
            <a:normAutofit/>
          </a:bodyPr>
          <a:lstStyle/>
          <a:p>
            <a:pPr marL="514350" indent="-457200"/>
            <a:r>
              <a:rPr lang="en-US" dirty="0"/>
              <a:t>Body Proportions: two growth patterns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Cephalocaudal</a:t>
            </a:r>
            <a:r>
              <a:rPr lang="en-US" dirty="0"/>
              <a:t> trend: “head to tail”</a:t>
            </a:r>
          </a:p>
          <a:p>
            <a:pPr marL="1371600" lvl="2" indent="-514350"/>
            <a:r>
              <a:rPr lang="en-US" dirty="0"/>
              <a:t>Head develops more rapidly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Proximodistal</a:t>
            </a:r>
            <a:r>
              <a:rPr lang="en-US" dirty="0"/>
              <a:t> trend: “near to far”</a:t>
            </a:r>
          </a:p>
          <a:p>
            <a:pPr marL="1371600" lvl="2" indent="-514350"/>
            <a:r>
              <a:rPr lang="en-US" dirty="0"/>
              <a:t>Develops from center of body outward</a:t>
            </a:r>
          </a:p>
          <a:p>
            <a:pPr marL="571500" indent="-514350"/>
            <a:endParaRPr lang="en-US" dirty="0"/>
          </a:p>
          <a:p>
            <a:pPr marL="571500" indent="-514350"/>
            <a:r>
              <a:rPr lang="en-US" dirty="0"/>
              <a:t>Gender Differences</a:t>
            </a:r>
          </a:p>
          <a:p>
            <a:pPr marL="971550" lvl="1" indent="-514350"/>
            <a:r>
              <a:rPr lang="en-US" dirty="0"/>
              <a:t>Girls are slightly shorter and lighter</a:t>
            </a:r>
          </a:p>
          <a:p>
            <a:pPr marL="971550" lvl="1" indent="-514350"/>
            <a:r>
              <a:rPr lang="en-US" dirty="0"/>
              <a:t>Cross cultural differences</a:t>
            </a:r>
          </a:p>
          <a:p>
            <a:pPr marL="971550" lvl="1" indent="-514350"/>
            <a:r>
              <a:rPr lang="en-US" dirty="0"/>
              <a:t>Skeletal age is best estimate of age</a:t>
            </a:r>
          </a:p>
        </p:txBody>
      </p:sp>
    </p:spTree>
    <p:extLst>
      <p:ext uri="{BB962C8B-B14F-4D97-AF65-F5344CB8AC3E}">
        <p14:creationId xmlns:p14="http://schemas.microsoft.com/office/powerpoint/2010/main" val="699117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0937"/>
            <a:ext cx="8229600" cy="1143000"/>
          </a:xfrm>
        </p:spPr>
        <p:txBody>
          <a:bodyPr/>
          <a:lstStyle/>
          <a:p>
            <a:r>
              <a:rPr lang="en-US" dirty="0"/>
              <a:t>Brain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575"/>
            <a:ext cx="8229600" cy="5617764"/>
          </a:xfrm>
        </p:spPr>
        <p:txBody>
          <a:bodyPr>
            <a:normAutofit/>
          </a:bodyPr>
          <a:lstStyle/>
          <a:p>
            <a:pPr marL="571500" indent="-514350">
              <a:buFont typeface="+mj-lt"/>
              <a:buAutoNum type="arabicPeriod"/>
            </a:pPr>
            <a:endParaRPr lang="en-US" dirty="0"/>
          </a:p>
          <a:p>
            <a:pPr marL="571500" indent="-514350">
              <a:buFont typeface="+mj-lt"/>
              <a:buAutoNum type="arabicPeriod"/>
            </a:pPr>
            <a:endParaRPr lang="en-US" dirty="0"/>
          </a:p>
          <a:p>
            <a:pPr marL="571500" indent="-514350">
              <a:buFont typeface="+mj-lt"/>
              <a:buAutoNum type="arabicPeriod"/>
            </a:pPr>
            <a:endParaRPr lang="en-US" dirty="0"/>
          </a:p>
          <a:p>
            <a:pPr marL="571500" indent="-514350">
              <a:buFont typeface="+mj-lt"/>
              <a:buAutoNum type="arabicPeriod"/>
            </a:pPr>
            <a:r>
              <a:rPr lang="en-US" dirty="0"/>
              <a:t>Development of neurons</a:t>
            </a:r>
          </a:p>
          <a:p>
            <a:pPr marL="571500" indent="-514350">
              <a:buFont typeface="+mj-lt"/>
              <a:buAutoNum type="arabicPeriod"/>
            </a:pPr>
            <a:endParaRPr lang="en-US" dirty="0"/>
          </a:p>
          <a:p>
            <a:pPr marL="571500" indent="-514350">
              <a:buFont typeface="+mj-lt"/>
              <a:buAutoNum type="arabicPeriod"/>
            </a:pPr>
            <a:r>
              <a:rPr lang="en-US" dirty="0"/>
              <a:t>Development of cerebral cortex</a:t>
            </a:r>
          </a:p>
        </p:txBody>
      </p:sp>
    </p:spTree>
    <p:extLst>
      <p:ext uri="{BB962C8B-B14F-4D97-AF65-F5344CB8AC3E}">
        <p14:creationId xmlns:p14="http://schemas.microsoft.com/office/powerpoint/2010/main" val="1212502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5566"/>
            <a:ext cx="8229600" cy="1143000"/>
          </a:xfrm>
        </p:spPr>
        <p:txBody>
          <a:bodyPr/>
          <a:lstStyle/>
          <a:p>
            <a:r>
              <a:rPr lang="en-US" dirty="0"/>
              <a:t>Neurons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3564"/>
            <a:ext cx="8229600" cy="5855854"/>
          </a:xfrm>
        </p:spPr>
        <p:txBody>
          <a:bodyPr>
            <a:normAutofit/>
          </a:bodyPr>
          <a:lstStyle/>
          <a:p>
            <a:r>
              <a:rPr lang="en-US" dirty="0"/>
              <a:t>Neurons- nerve cells comprise of human brain (100-200 billion)</a:t>
            </a:r>
          </a:p>
          <a:p>
            <a:endParaRPr lang="en-US" dirty="0"/>
          </a:p>
          <a:p>
            <a:r>
              <a:rPr lang="en-US" dirty="0"/>
              <a:t>Synapses- tiny gaps where fibers from different neurons come close together</a:t>
            </a:r>
          </a:p>
          <a:p>
            <a:endParaRPr lang="en-US" dirty="0"/>
          </a:p>
          <a:p>
            <a:r>
              <a:rPr lang="en-US" dirty="0"/>
              <a:t>Neurotransmitters- neurons send messages to one another through these chemicals</a:t>
            </a:r>
          </a:p>
          <a:p>
            <a:endParaRPr lang="en-US" dirty="0"/>
          </a:p>
          <a:p>
            <a:pPr lvl="1"/>
            <a:r>
              <a:rPr lang="en-US" dirty="0"/>
              <a:t>Synaptic pruning- neurons that are not stimulated are lost</a:t>
            </a:r>
          </a:p>
          <a:p>
            <a:pPr lvl="1"/>
            <a:r>
              <a:rPr lang="en-US" dirty="0"/>
              <a:t>Myelination- coating of neural fibers that improves efficiency</a:t>
            </a:r>
          </a:p>
        </p:txBody>
      </p:sp>
    </p:spTree>
    <p:extLst>
      <p:ext uri="{BB962C8B-B14F-4D97-AF65-F5344CB8AC3E}">
        <p14:creationId xmlns:p14="http://schemas.microsoft.com/office/powerpoint/2010/main" val="1955344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5566"/>
            <a:ext cx="8229600" cy="1143000"/>
          </a:xfrm>
        </p:spPr>
        <p:txBody>
          <a:bodyPr/>
          <a:lstStyle/>
          <a:p>
            <a:r>
              <a:rPr lang="en-US" dirty="0"/>
              <a:t>Cerebral Cortex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3564"/>
            <a:ext cx="8229600" cy="5855854"/>
          </a:xfrm>
        </p:spPr>
        <p:txBody>
          <a:bodyPr>
            <a:normAutofit/>
          </a:bodyPr>
          <a:lstStyle/>
          <a:p>
            <a:r>
              <a:rPr lang="en-US" dirty="0"/>
              <a:t>Cerebral cortex- surrounds brain resembling half of a shelled walnut</a:t>
            </a:r>
          </a:p>
          <a:p>
            <a:pPr lvl="1"/>
            <a:r>
              <a:rPr lang="en-US" dirty="0"/>
              <a:t>Largest most complex brain structure</a:t>
            </a:r>
          </a:p>
          <a:p>
            <a:pPr lvl="1"/>
            <a:r>
              <a:rPr lang="en-US" dirty="0"/>
              <a:t>Accounts for 85% of brain’s weight containing largest number of neurons and synapses</a:t>
            </a:r>
          </a:p>
          <a:p>
            <a:pPr lvl="1"/>
            <a:r>
              <a:rPr lang="en-US" dirty="0"/>
              <a:t>Last brains structure to stop growing</a:t>
            </a:r>
          </a:p>
          <a:p>
            <a:pPr lvl="1"/>
            <a:r>
              <a:rPr lang="en-US" dirty="0"/>
              <a:t>Very sensitive to environmental influences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247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5566"/>
            <a:ext cx="8229600" cy="1143000"/>
          </a:xfrm>
        </p:spPr>
        <p:txBody>
          <a:bodyPr/>
          <a:lstStyle/>
          <a:p>
            <a:r>
              <a:rPr lang="en-US" dirty="0"/>
              <a:t>Cerebral Cortex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3564"/>
            <a:ext cx="8229600" cy="5855854"/>
          </a:xfrm>
        </p:spPr>
        <p:txBody>
          <a:bodyPr>
            <a:normAutofit/>
          </a:bodyPr>
          <a:lstStyle/>
          <a:p>
            <a:r>
              <a:rPr lang="en-US" dirty="0"/>
              <a:t>Four Regions (lobes):</a:t>
            </a:r>
          </a:p>
          <a:p>
            <a:pPr lvl="1"/>
            <a:r>
              <a:rPr lang="en-US" dirty="0"/>
              <a:t>Frontal, temporal, occipital, parietal</a:t>
            </a:r>
          </a:p>
          <a:p>
            <a:pPr lvl="1"/>
            <a:endParaRPr lang="en-US" dirty="0"/>
          </a:p>
          <a:p>
            <a:r>
              <a:rPr lang="en-US" dirty="0"/>
              <a:t>Two hemispheres:</a:t>
            </a:r>
          </a:p>
          <a:p>
            <a:pPr lvl="1"/>
            <a:r>
              <a:rPr lang="en-US" dirty="0"/>
              <a:t>Right: spatial abilities (judging distances, reading maps, recognizing shapes)</a:t>
            </a:r>
          </a:p>
          <a:p>
            <a:pPr lvl="1"/>
            <a:r>
              <a:rPr lang="en-US" dirty="0"/>
              <a:t>Left: verbal abilities (spoken, written language, math)</a:t>
            </a:r>
          </a:p>
          <a:p>
            <a:pPr lvl="1"/>
            <a:endParaRPr lang="en-US" dirty="0"/>
          </a:p>
          <a:p>
            <a:r>
              <a:rPr lang="en-US" dirty="0"/>
              <a:t>Plasticity: highly plastic cortex has a high capacity for change and learning</a:t>
            </a:r>
          </a:p>
        </p:txBody>
      </p:sp>
    </p:spTree>
    <p:extLst>
      <p:ext uri="{BB962C8B-B14F-4D97-AF65-F5344CB8AC3E}">
        <p14:creationId xmlns:p14="http://schemas.microsoft.com/office/powerpoint/2010/main" val="409167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16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Sensitive Periods in Brain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7434"/>
            <a:ext cx="8229600" cy="5601984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Extreme sensory deprivation results in permanent brain damage and loss of function</a:t>
            </a:r>
          </a:p>
          <a:p>
            <a:pPr lvl="1"/>
            <a:r>
              <a:rPr lang="en-US" dirty="0"/>
              <a:t>Early varied visual experiences must occur for brain’s visual centers to develop normally</a:t>
            </a:r>
          </a:p>
          <a:p>
            <a:pPr lvl="1"/>
            <a:endParaRPr lang="en-US" dirty="0"/>
          </a:p>
          <a:p>
            <a:r>
              <a:rPr lang="en-US" dirty="0"/>
              <a:t>Kitten’s vision</a:t>
            </a:r>
          </a:p>
          <a:p>
            <a:endParaRPr lang="en-US" dirty="0"/>
          </a:p>
          <a:p>
            <a:r>
              <a:rPr lang="en-US" dirty="0"/>
              <a:t>Animals reared from birth in physically and socially stimulating environments vs. isolation</a:t>
            </a:r>
          </a:p>
        </p:txBody>
      </p:sp>
    </p:spTree>
    <p:extLst>
      <p:ext uri="{BB962C8B-B14F-4D97-AF65-F5344CB8AC3E}">
        <p14:creationId xmlns:p14="http://schemas.microsoft.com/office/powerpoint/2010/main" val="2856802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16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Sensitive Periods in Brain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7434"/>
            <a:ext cx="8229600" cy="5601984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Romanian Orphans</a:t>
            </a:r>
          </a:p>
          <a:p>
            <a:pPr lvl="1"/>
            <a:r>
              <a:rPr lang="en-US" dirty="0"/>
              <a:t>Birth and 3 ½ years transferred environments</a:t>
            </a:r>
          </a:p>
          <a:p>
            <a:pPr lvl="1"/>
            <a:r>
              <a:rPr lang="en-US" dirty="0"/>
              <a:t>Longer in deprivation, more negative outcomes</a:t>
            </a:r>
          </a:p>
          <a:p>
            <a:pPr lvl="1"/>
            <a:r>
              <a:rPr lang="en-US" dirty="0"/>
              <a:t>“Catch-up” occurred</a:t>
            </a:r>
          </a:p>
          <a:p>
            <a:pPr lvl="1"/>
            <a:r>
              <a:rPr lang="en-US" dirty="0"/>
              <a:t>Early chronic stress disrupts neuroendocrine regulation</a:t>
            </a:r>
          </a:p>
          <a:p>
            <a:pPr lvl="2"/>
            <a:r>
              <a:rPr lang="en-US" dirty="0"/>
              <a:t>Very high levels of cortisol</a:t>
            </a:r>
          </a:p>
          <a:p>
            <a:pPr lvl="2"/>
            <a:r>
              <a:rPr lang="en-US" dirty="0"/>
              <a:t>Very low levels of cortisol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95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16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Appropriate Stimulation for</a:t>
            </a:r>
            <a:br>
              <a:rPr lang="en-US" dirty="0"/>
            </a:br>
            <a:r>
              <a:rPr lang="en-US" dirty="0"/>
              <a:t>Brain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7434"/>
            <a:ext cx="8229600" cy="5601984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Too Little -----------Vs.----------Too Much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How can we distinguish the two?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Experience-expectant brain growth: </a:t>
            </a:r>
            <a:r>
              <a:rPr lang="en-US" sz="2400" dirty="0"/>
              <a:t>depends on ordinary experiences- opportunities to touch, see, hear language and explore environment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Experience-dependent brain growth:</a:t>
            </a:r>
            <a:r>
              <a:rPr lang="en-US" sz="2400" dirty="0"/>
              <a:t> consists of additional growth and refinement of established brain structures as a result of specific learning (varies greatly across individuals)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2290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http://www.youtube.com/watch?v=_0EYXx9iI64&amp;feature=related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5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111</TotalTime>
  <Words>1164</Words>
  <Application>Microsoft Office PowerPoint</Application>
  <PresentationFormat>On-screen Show (4:3)</PresentationFormat>
  <Paragraphs>221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Cambria</vt:lpstr>
      <vt:lpstr>Adjacency</vt:lpstr>
      <vt:lpstr>Newborn Baby</vt:lpstr>
      <vt:lpstr>Learning Goals:</vt:lpstr>
      <vt:lpstr>Infant Mortality</vt:lpstr>
      <vt:lpstr>PowerPoint Presentation</vt:lpstr>
      <vt:lpstr>Neonatal Mortality</vt:lpstr>
      <vt:lpstr>Newborn Reflexes</vt:lpstr>
      <vt:lpstr>Newborn States</vt:lpstr>
      <vt:lpstr>Sleep</vt:lpstr>
      <vt:lpstr>Crying</vt:lpstr>
      <vt:lpstr>Crying</vt:lpstr>
      <vt:lpstr>Crying</vt:lpstr>
      <vt:lpstr>SIDS: Sudden Infant Death Syndrome</vt:lpstr>
      <vt:lpstr>PowerPoint Presentation</vt:lpstr>
      <vt:lpstr>Physical Development Infancy &amp; Toddlerhood</vt:lpstr>
      <vt:lpstr>Learning Goals:</vt:lpstr>
      <vt:lpstr>Body Growth</vt:lpstr>
      <vt:lpstr>Body Growth</vt:lpstr>
      <vt:lpstr>Brain Development</vt:lpstr>
      <vt:lpstr>Neurons</vt:lpstr>
      <vt:lpstr>Cerebral Cortex</vt:lpstr>
      <vt:lpstr>Cerebral Cortex</vt:lpstr>
      <vt:lpstr>Sensitive Periods in Brain Development</vt:lpstr>
      <vt:lpstr>Sensitive Periods in Brain Development</vt:lpstr>
      <vt:lpstr>Appropriate Stimulation for Brain Development</vt:lpstr>
      <vt:lpstr>PowerPoint Presentation</vt:lpstr>
    </vt:vector>
  </TitlesOfParts>
  <Company>Washington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Newborn Baby</dc:title>
  <dc:creator>Lichvar, Emily</dc:creator>
  <cp:lastModifiedBy>micheline Ewang</cp:lastModifiedBy>
  <cp:revision>14</cp:revision>
  <dcterms:created xsi:type="dcterms:W3CDTF">2012-09-07T17:24:50Z</dcterms:created>
  <dcterms:modified xsi:type="dcterms:W3CDTF">2019-03-10T17:48:38Z</dcterms:modified>
</cp:coreProperties>
</file>